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charts/chart1.xml" ContentType="application/vnd.openxmlformats-officedocument.drawingml.chart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2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Coverage</c:v>
                </c:pt>
              </c:strCache>
            </c:strRef>
          </c:tx>
          <c:spPr>
            <a:solidFill>
              <a:srgbClr val="6EE7B7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Domains</c:v>
                  </c:pt>
                  <c:pt idx="1">
                    <c:v>AI Use Cases</c:v>
                  </c:pt>
                  <c:pt idx="2">
                    <c:v>Buyer Paths</c:v>
                  </c:pt>
                  <c:pt idx="3">
                    <c:v>Vendor Questions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15</c:v>
                </c:pt>
                <c:pt idx="1">
                  <c:v>15</c:v>
                </c:pt>
                <c:pt idx="2">
                  <c:v>25</c:v>
                </c:pt>
                <c:pt idx="3">
                  <c:v>20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000000"/>
                </a:solidFill>
                <a:latin typeface="Aptos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25"/>
          <c:min val="0"/>
        </c:scaling>
        <c:delete val="0"/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Decision states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6EE7B7"/>
              </a:solidFill>
              <a:effectLst/>
            </c:spPr>
          </c:dPt>
          <c:dPt>
            <c:idx val="1"/>
            <c:bubble3D val="0"/>
            <c:spPr>
              <a:solidFill>
                <a:srgbClr val="67E8F9"/>
              </a:solidFill>
              <a:effectLst/>
            </c:spPr>
          </c:dPt>
          <c:dPt>
            <c:idx val="2"/>
            <c:bubble3D val="0"/>
            <c:spPr>
              <a:solidFill>
                <a:srgbClr val="F5C542"/>
              </a:solidFill>
              <a:effectLst/>
            </c:spPr>
          </c:dPt>
          <c:dPt>
            <c:idx val="3"/>
            <c:bubble3D val="0"/>
            <c:spPr>
              <a:solidFill>
                <a:srgbClr val="E879F9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Approve</c:v>
                </c:pt>
                <c:pt idx="1">
                  <c:v>Approve with controls</c:v>
                </c:pt>
                <c:pt idx="2">
                  <c:v>Remediate</c:v>
                </c:pt>
                <c:pt idx="3">
                  <c:v>Reject / defer</c:v>
                </c:pt>
              </c:strCache>
            </c:strRef>
          </c:cat>
          <c:val>
            <c:numRef>
              <c:f>Sheet1!$B$2:$B$5</c:f>
              <c:numCache>
                <c:ptCount val="4"/>
                <c:pt idx="0">
                  <c:v>30</c:v>
                </c:pt>
                <c:pt idx="1">
                  <c:v>35</c:v>
                </c:pt>
                <c:pt idx="2">
                  <c:v>25</c:v>
                </c:pt>
                <c:pt idx="3">
                  <c:v>10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r"/>
      <c:overlay val="0"/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00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00E"/>
          </a:solidFill>
          <a:ln w="12700">
            <a:solidFill>
              <a:srgbClr val="07100E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94360" y="640080"/>
            <a:ext cx="2926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6EE7B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EXECUTIVE GOVERNANCE SHOWCASE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594360" y="1143000"/>
            <a:ext cx="61264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7FB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Governance systems built to turn risk into decisions.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640080" y="1993392"/>
            <a:ext cx="6035040" cy="29260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6EE7B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Technology Risk · GRC · TPRM · Security Compliance · AI Governance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40080" y="2395728"/>
            <a:ext cx="6035040" cy="7132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9AA8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portfolio of control-evidence architecture, third-party risk decisioning, AI governance operations and executive risk logic.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7726680" y="914400"/>
            <a:ext cx="3611880" cy="859536"/>
          </a:xfrm>
          <a:prstGeom prst="roundRect">
            <a:avLst>
              <a:gd name="adj" fmla="val 8511"/>
            </a:avLst>
          </a:prstGeom>
          <a:solidFill>
            <a:srgbClr val="0B1A17">
              <a:alpha val="95000"/>
            </a:srgbClr>
          </a:solidFill>
          <a:ln w="12700">
            <a:solidFill>
              <a:srgbClr val="28423C">
                <a:alpha val="82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891272" y="1353312"/>
            <a:ext cx="3282696" cy="0"/>
          </a:xfrm>
          <a:prstGeom prst="line">
            <a:avLst/>
          </a:prstGeom>
          <a:noFill/>
          <a:ln w="12700">
            <a:solidFill>
              <a:srgbClr val="6EE7B7">
                <a:alpha val="80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927848" y="1078992"/>
            <a:ext cx="32095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7FB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10 Governance systems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7927848" y="1481328"/>
            <a:ext cx="3209544" cy="14630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9AA8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Structured evidence architecture with a requirement-to-decision operating model.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7726680" y="2084832"/>
            <a:ext cx="3611880" cy="859536"/>
          </a:xfrm>
          <a:prstGeom prst="roundRect">
            <a:avLst>
              <a:gd name="adj" fmla="val 8511"/>
            </a:avLst>
          </a:prstGeom>
          <a:solidFill>
            <a:srgbClr val="0B1A17">
              <a:alpha val="95000"/>
            </a:srgbClr>
          </a:solidFill>
          <a:ln w="12700">
            <a:solidFill>
              <a:srgbClr val="28423C">
                <a:alpha val="82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891272" y="2523744"/>
            <a:ext cx="3282696" cy="0"/>
          </a:xfrm>
          <a:prstGeom prst="line">
            <a:avLst/>
          </a:prstGeom>
          <a:noFill/>
          <a:ln w="12700">
            <a:solidFill>
              <a:srgbClr val="67E8F9">
                <a:alpha val="80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927848" y="2249424"/>
            <a:ext cx="32095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7FB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15 AI use cases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7927848" y="2651760"/>
            <a:ext cx="3209544" cy="14630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9AA8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Structured evidence architecture with a requirement-to-decision operating model.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7726680" y="3255264"/>
            <a:ext cx="3611880" cy="859536"/>
          </a:xfrm>
          <a:prstGeom prst="roundRect">
            <a:avLst>
              <a:gd name="adj" fmla="val 8511"/>
            </a:avLst>
          </a:prstGeom>
          <a:solidFill>
            <a:srgbClr val="0B1A17">
              <a:alpha val="95000"/>
            </a:srgbClr>
          </a:solidFill>
          <a:ln w="12700">
            <a:solidFill>
              <a:srgbClr val="28423C">
                <a:alpha val="82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891272" y="3694176"/>
            <a:ext cx="3282696" cy="0"/>
          </a:xfrm>
          <a:prstGeom prst="line">
            <a:avLst/>
          </a:prstGeom>
          <a:noFill/>
          <a:ln w="12700">
            <a:solidFill>
              <a:srgbClr val="6EE7B7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927848" y="3419856"/>
            <a:ext cx="32095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7FB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25 Buyer diligence paths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7927848" y="3822192"/>
            <a:ext cx="3209544" cy="14630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9AA8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Structured evidence architecture with a requirement-to-decision operating model.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7726680" y="4425696"/>
            <a:ext cx="3611880" cy="859536"/>
          </a:xfrm>
          <a:prstGeom prst="roundRect">
            <a:avLst>
              <a:gd name="adj" fmla="val 8511"/>
            </a:avLst>
          </a:prstGeom>
          <a:solidFill>
            <a:srgbClr val="0B1A17">
              <a:alpha val="95000"/>
            </a:srgbClr>
          </a:solidFill>
          <a:ln w="12700">
            <a:solidFill>
              <a:srgbClr val="28423C">
                <a:alpha val="82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7891272" y="4864608"/>
            <a:ext cx="3282696" cy="0"/>
          </a:xfrm>
          <a:prstGeom prst="line">
            <a:avLst/>
          </a:prstGeom>
          <a:noFill/>
          <a:ln w="12700">
            <a:solidFill>
              <a:srgbClr val="67E8F9">
                <a:alpha val="80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927848" y="4590288"/>
            <a:ext cx="32095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7FB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20 Vendor-risk questions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7927848" y="4992624"/>
            <a:ext cx="3209544" cy="14630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9AA8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Structured evidence architecture with a requirement-to-decision operating model.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502920" y="6446520"/>
            <a:ext cx="4023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E74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aaowasi369v7.pages.dev  ·  Md. Abdullah Al Owasi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7100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00E"/>
          </a:solidFill>
          <a:ln w="12700">
            <a:solidFill>
              <a:srgbClr val="07100E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94360" y="50292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6EE7B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OPERATING MODEL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594360" y="877824"/>
            <a:ext cx="53035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7FB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Requirement to decision lineage.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621792" y="1627632"/>
            <a:ext cx="5486400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AA8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governance artifact should end in a decision that can be inspected, owned and improved.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594360" y="2880360"/>
            <a:ext cx="1426464" cy="713232"/>
          </a:xfrm>
          <a:prstGeom prst="roundRect">
            <a:avLst>
              <a:gd name="adj" fmla="val 7692"/>
            </a:avLst>
          </a:prstGeom>
          <a:solidFill>
            <a:srgbClr val="0E201D">
              <a:alpha val="96000"/>
            </a:srgbClr>
          </a:solidFill>
          <a:ln w="12700">
            <a:solidFill>
              <a:srgbClr val="28423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04088" y="3127248"/>
            <a:ext cx="12070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30" b="1" dirty="0">
                <a:solidFill>
                  <a:srgbClr val="F7FB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Requirement</a:t>
            </a:r>
            <a:endParaRPr lang="en-US" sz="1030" dirty="0"/>
          </a:p>
        </p:txBody>
      </p:sp>
      <p:sp>
        <p:nvSpPr>
          <p:cNvPr id="8" name="Shape 6"/>
          <p:cNvSpPr/>
          <p:nvPr/>
        </p:nvSpPr>
        <p:spPr>
          <a:xfrm>
            <a:off x="2075688" y="3063240"/>
            <a:ext cx="320040" cy="347472"/>
          </a:xfrm>
          <a:prstGeom prst="chevron">
            <a:avLst/>
          </a:prstGeom>
          <a:solidFill>
            <a:srgbClr val="6EE7B7">
              <a:alpha val="75000"/>
            </a:srgbClr>
          </a:solidFill>
          <a:ln w="12700">
            <a:solidFill>
              <a:srgbClr val="6EE7B7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496312" y="2880360"/>
            <a:ext cx="1426464" cy="713232"/>
          </a:xfrm>
          <a:prstGeom prst="roundRect">
            <a:avLst>
              <a:gd name="adj" fmla="val 7692"/>
            </a:avLst>
          </a:prstGeom>
          <a:solidFill>
            <a:srgbClr val="0E201D">
              <a:alpha val="96000"/>
            </a:srgbClr>
          </a:solidFill>
          <a:ln w="12700">
            <a:solidFill>
              <a:srgbClr val="28423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606040" y="3127248"/>
            <a:ext cx="12070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30" b="1" dirty="0">
                <a:solidFill>
                  <a:srgbClr val="F7FB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</a:t>
            </a:r>
            <a:endParaRPr lang="en-US" sz="1030" dirty="0"/>
          </a:p>
        </p:txBody>
      </p:sp>
      <p:sp>
        <p:nvSpPr>
          <p:cNvPr id="11" name="Shape 9"/>
          <p:cNvSpPr/>
          <p:nvPr/>
        </p:nvSpPr>
        <p:spPr>
          <a:xfrm>
            <a:off x="3977640" y="3063240"/>
            <a:ext cx="320040" cy="347472"/>
          </a:xfrm>
          <a:prstGeom prst="chevron">
            <a:avLst/>
          </a:prstGeom>
          <a:solidFill>
            <a:srgbClr val="6EE7B7">
              <a:alpha val="75000"/>
            </a:srgbClr>
          </a:solidFill>
          <a:ln w="12700">
            <a:solidFill>
              <a:srgbClr val="6EE7B7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398264" y="2880360"/>
            <a:ext cx="1426464" cy="713232"/>
          </a:xfrm>
          <a:prstGeom prst="roundRect">
            <a:avLst>
              <a:gd name="adj" fmla="val 7692"/>
            </a:avLst>
          </a:prstGeom>
          <a:solidFill>
            <a:srgbClr val="0E201D">
              <a:alpha val="96000"/>
            </a:srgbClr>
          </a:solidFill>
          <a:ln w="12700">
            <a:solidFill>
              <a:srgbClr val="28423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07992" y="3127248"/>
            <a:ext cx="12070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30" b="1" dirty="0">
                <a:solidFill>
                  <a:srgbClr val="F7FB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030" dirty="0"/>
          </a:p>
        </p:txBody>
      </p:sp>
      <p:sp>
        <p:nvSpPr>
          <p:cNvPr id="14" name="Shape 12"/>
          <p:cNvSpPr/>
          <p:nvPr/>
        </p:nvSpPr>
        <p:spPr>
          <a:xfrm>
            <a:off x="5879592" y="3063240"/>
            <a:ext cx="320040" cy="347472"/>
          </a:xfrm>
          <a:prstGeom prst="chevron">
            <a:avLst/>
          </a:prstGeom>
          <a:solidFill>
            <a:srgbClr val="6EE7B7">
              <a:alpha val="75000"/>
            </a:srgbClr>
          </a:solidFill>
          <a:ln w="12700">
            <a:solidFill>
              <a:srgbClr val="6EE7B7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300216" y="2880360"/>
            <a:ext cx="1426464" cy="713232"/>
          </a:xfrm>
          <a:prstGeom prst="roundRect">
            <a:avLst>
              <a:gd name="adj" fmla="val 7692"/>
            </a:avLst>
          </a:prstGeom>
          <a:solidFill>
            <a:srgbClr val="0E201D">
              <a:alpha val="96000"/>
            </a:srgbClr>
          </a:solidFill>
          <a:ln w="12700">
            <a:solidFill>
              <a:srgbClr val="28423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09944" y="3127248"/>
            <a:ext cx="12070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30" b="1" dirty="0">
                <a:solidFill>
                  <a:srgbClr val="F7FB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Exception</a:t>
            </a:r>
            <a:endParaRPr lang="en-US" sz="1030" dirty="0"/>
          </a:p>
        </p:txBody>
      </p:sp>
      <p:sp>
        <p:nvSpPr>
          <p:cNvPr id="17" name="Shape 15"/>
          <p:cNvSpPr/>
          <p:nvPr/>
        </p:nvSpPr>
        <p:spPr>
          <a:xfrm>
            <a:off x="7781544" y="3063240"/>
            <a:ext cx="320040" cy="347472"/>
          </a:xfrm>
          <a:prstGeom prst="chevron">
            <a:avLst/>
          </a:prstGeom>
          <a:solidFill>
            <a:srgbClr val="6EE7B7">
              <a:alpha val="75000"/>
            </a:srgbClr>
          </a:solidFill>
          <a:ln w="12700">
            <a:solidFill>
              <a:srgbClr val="6EE7B7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202168" y="2880360"/>
            <a:ext cx="1426464" cy="713232"/>
          </a:xfrm>
          <a:prstGeom prst="roundRect">
            <a:avLst>
              <a:gd name="adj" fmla="val 7692"/>
            </a:avLst>
          </a:prstGeom>
          <a:solidFill>
            <a:srgbClr val="0E201D">
              <a:alpha val="96000"/>
            </a:srgbClr>
          </a:solidFill>
          <a:ln w="12700">
            <a:solidFill>
              <a:srgbClr val="28423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311896" y="3127248"/>
            <a:ext cx="12070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30" b="1" dirty="0">
                <a:solidFill>
                  <a:srgbClr val="F7FB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Residual Risk</a:t>
            </a:r>
            <a:endParaRPr lang="en-US" sz="1030" dirty="0"/>
          </a:p>
        </p:txBody>
      </p:sp>
      <p:sp>
        <p:nvSpPr>
          <p:cNvPr id="20" name="Shape 18"/>
          <p:cNvSpPr/>
          <p:nvPr/>
        </p:nvSpPr>
        <p:spPr>
          <a:xfrm>
            <a:off x="9683496" y="3063240"/>
            <a:ext cx="320040" cy="347472"/>
          </a:xfrm>
          <a:prstGeom prst="chevron">
            <a:avLst/>
          </a:prstGeom>
          <a:solidFill>
            <a:srgbClr val="6EE7B7">
              <a:alpha val="75000"/>
            </a:srgbClr>
          </a:solidFill>
          <a:ln w="12700">
            <a:solidFill>
              <a:srgbClr val="6EE7B7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104120" y="2880360"/>
            <a:ext cx="1426464" cy="713232"/>
          </a:xfrm>
          <a:prstGeom prst="roundRect">
            <a:avLst>
              <a:gd name="adj" fmla="val 7692"/>
            </a:avLst>
          </a:prstGeom>
          <a:solidFill>
            <a:srgbClr val="6EE7B7"/>
          </a:solidFill>
          <a:ln w="12700">
            <a:solidFill>
              <a:srgbClr val="6EE7B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213848" y="3127248"/>
            <a:ext cx="12070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30" b="1" dirty="0">
                <a:solidFill>
                  <a:srgbClr val="07100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1030" dirty="0"/>
          </a:p>
        </p:txBody>
      </p:sp>
      <p:sp>
        <p:nvSpPr>
          <p:cNvPr id="23" name="Shape 21"/>
          <p:cNvSpPr/>
          <p:nvPr/>
        </p:nvSpPr>
        <p:spPr>
          <a:xfrm>
            <a:off x="822960" y="4160520"/>
            <a:ext cx="3291840" cy="1115568"/>
          </a:xfrm>
          <a:prstGeom prst="roundRect">
            <a:avLst>
              <a:gd name="adj" fmla="val 6557"/>
            </a:avLst>
          </a:prstGeom>
          <a:solidFill>
            <a:srgbClr val="0B1A17">
              <a:alpha val="95000"/>
            </a:srgbClr>
          </a:solidFill>
          <a:ln w="12700">
            <a:solidFill>
              <a:srgbClr val="28423C">
                <a:alpha val="82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987552" y="4599432"/>
            <a:ext cx="2962656" cy="0"/>
          </a:xfrm>
          <a:prstGeom prst="line">
            <a:avLst/>
          </a:prstGeom>
          <a:noFill/>
          <a:ln w="12700">
            <a:solidFill>
              <a:srgbClr val="6EE7B7">
                <a:alpha val="8000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024128" y="4325112"/>
            <a:ext cx="28895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7FB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Assurance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1024128" y="4727448"/>
            <a:ext cx="2889504" cy="40233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9AA8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paths convert security claims into owned control records.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4434840" y="4160520"/>
            <a:ext cx="3291840" cy="1115568"/>
          </a:xfrm>
          <a:prstGeom prst="roundRect">
            <a:avLst>
              <a:gd name="adj" fmla="val 6557"/>
            </a:avLst>
          </a:prstGeom>
          <a:solidFill>
            <a:srgbClr val="0B1A17">
              <a:alpha val="95000"/>
            </a:srgbClr>
          </a:solidFill>
          <a:ln w="12700">
            <a:solidFill>
              <a:srgbClr val="28423C">
                <a:alpha val="82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4599432" y="4599432"/>
            <a:ext cx="2962656" cy="0"/>
          </a:xfrm>
          <a:prstGeom prst="line">
            <a:avLst/>
          </a:prstGeom>
          <a:noFill/>
          <a:ln w="12700">
            <a:solidFill>
              <a:srgbClr val="67E8F9">
                <a:alpha val="8000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636008" y="4325112"/>
            <a:ext cx="28895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7FB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TPRM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4636008" y="4727448"/>
            <a:ext cx="2889504" cy="40233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9AA8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Vendor evidence depth changes with criticality, exposure and residual risk.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8046720" y="4160520"/>
            <a:ext cx="3291840" cy="1115568"/>
          </a:xfrm>
          <a:prstGeom prst="roundRect">
            <a:avLst>
              <a:gd name="adj" fmla="val 6557"/>
            </a:avLst>
          </a:prstGeom>
          <a:solidFill>
            <a:srgbClr val="0B1A17">
              <a:alpha val="95000"/>
            </a:srgbClr>
          </a:solidFill>
          <a:ln w="12700">
            <a:solidFill>
              <a:srgbClr val="28423C">
                <a:alpha val="82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8211312" y="4599432"/>
            <a:ext cx="2962656" cy="0"/>
          </a:xfrm>
          <a:prstGeom prst="line">
            <a:avLst/>
          </a:prstGeom>
          <a:noFill/>
          <a:ln w="12700">
            <a:solidFill>
              <a:srgbClr val="F5C542">
                <a:alpha val="80000"/>
              </a:srgbClr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247888" y="4325112"/>
            <a:ext cx="28895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7FB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AI Governance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8247888" y="4727448"/>
            <a:ext cx="2889504" cy="40233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9AA8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risk registers connect purpose, oversight, monitoring and transparency.</a:t>
            </a:r>
            <a:endParaRPr lang="en-US" sz="950" dirty="0"/>
          </a:p>
        </p:txBody>
      </p:sp>
      <p:sp>
        <p:nvSpPr>
          <p:cNvPr id="35" name="Text 33"/>
          <p:cNvSpPr/>
          <p:nvPr/>
        </p:nvSpPr>
        <p:spPr>
          <a:xfrm>
            <a:off x="502920" y="6446520"/>
            <a:ext cx="4023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E74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aaowasi369v7.pages.dev  ·  Md. Abdullah Al Owasi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7100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00E"/>
          </a:solidFill>
          <a:ln w="12700">
            <a:solidFill>
              <a:srgbClr val="07100E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94360" y="502920"/>
            <a:ext cx="2194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6EE7B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COVERAGE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594360" y="877824"/>
            <a:ext cx="55778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F7FB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Portfolio scope visible at a glance.</a:t>
            </a:r>
            <a:endParaRPr lang="en-US" sz="290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731520" y="1828800"/>
          <a:ext cx="5394960" cy="36118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Shape 3"/>
          <p:cNvSpPr/>
          <p:nvPr/>
        </p:nvSpPr>
        <p:spPr>
          <a:xfrm>
            <a:off x="6720840" y="1600200"/>
            <a:ext cx="4343400" cy="1051560"/>
          </a:xfrm>
          <a:prstGeom prst="roundRect">
            <a:avLst>
              <a:gd name="adj" fmla="val 6957"/>
            </a:avLst>
          </a:prstGeom>
          <a:solidFill>
            <a:srgbClr val="0B1A17">
              <a:alpha val="95000"/>
            </a:srgbClr>
          </a:solidFill>
          <a:ln w="12700">
            <a:solidFill>
              <a:srgbClr val="28423C">
                <a:alpha val="8200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6885432" y="2039112"/>
            <a:ext cx="4014216" cy="0"/>
          </a:xfrm>
          <a:prstGeom prst="line">
            <a:avLst/>
          </a:prstGeom>
          <a:noFill/>
          <a:ln w="12700">
            <a:solidFill>
              <a:srgbClr val="6EE7B7">
                <a:alpha val="80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922008" y="1764792"/>
            <a:ext cx="394106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7FB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Control assurance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6922008" y="2167128"/>
            <a:ext cx="3941064" cy="33832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9AA8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 domains across access, encryption, logging, incidents, vendors, privacy, AI governance and customer assurance.</a:t>
            </a:r>
            <a:endParaRPr lang="en-US" sz="950" dirty="0"/>
          </a:p>
        </p:txBody>
      </p:sp>
      <p:sp>
        <p:nvSpPr>
          <p:cNvPr id="10" name="Shape 7"/>
          <p:cNvSpPr/>
          <p:nvPr/>
        </p:nvSpPr>
        <p:spPr>
          <a:xfrm>
            <a:off x="6720840" y="2880360"/>
            <a:ext cx="4343400" cy="1051560"/>
          </a:xfrm>
          <a:prstGeom prst="roundRect">
            <a:avLst>
              <a:gd name="adj" fmla="val 6957"/>
            </a:avLst>
          </a:prstGeom>
          <a:solidFill>
            <a:srgbClr val="0B1A17">
              <a:alpha val="95000"/>
            </a:srgbClr>
          </a:solidFill>
          <a:ln w="12700">
            <a:solidFill>
              <a:srgbClr val="28423C">
                <a:alpha val="82000"/>
              </a:srgbClr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6885432" y="3319272"/>
            <a:ext cx="4014216" cy="0"/>
          </a:xfrm>
          <a:prstGeom prst="line">
            <a:avLst/>
          </a:prstGeom>
          <a:noFill/>
          <a:ln w="12700">
            <a:solidFill>
              <a:srgbClr val="67E8F9">
                <a:alpha val="80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922008" y="3044952"/>
            <a:ext cx="394106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7FB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Customer diligence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6922008" y="3447288"/>
            <a:ext cx="3941064" cy="33832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9AA8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25 buyer questions systematized into answer owners, evidence paths and review cadence.</a:t>
            </a:r>
            <a:endParaRPr lang="en-US" sz="950" dirty="0"/>
          </a:p>
        </p:txBody>
      </p:sp>
      <p:sp>
        <p:nvSpPr>
          <p:cNvPr id="14" name="Shape 11"/>
          <p:cNvSpPr/>
          <p:nvPr/>
        </p:nvSpPr>
        <p:spPr>
          <a:xfrm>
            <a:off x="6720840" y="4160520"/>
            <a:ext cx="4343400" cy="1051560"/>
          </a:xfrm>
          <a:prstGeom prst="roundRect">
            <a:avLst>
              <a:gd name="adj" fmla="val 6957"/>
            </a:avLst>
          </a:prstGeom>
          <a:solidFill>
            <a:srgbClr val="0B1A17">
              <a:alpha val="95000"/>
            </a:srgbClr>
          </a:solidFill>
          <a:ln w="12700">
            <a:solidFill>
              <a:srgbClr val="28423C">
                <a:alpha val="82000"/>
              </a:srgbClr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6885432" y="4599432"/>
            <a:ext cx="4014216" cy="0"/>
          </a:xfrm>
          <a:prstGeom prst="line">
            <a:avLst/>
          </a:prstGeom>
          <a:noFill/>
          <a:ln w="12700">
            <a:solidFill>
              <a:srgbClr val="F5C542">
                <a:alpha val="80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922008" y="4325112"/>
            <a:ext cx="394106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7FB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Vendor risk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922008" y="4727448"/>
            <a:ext cx="3941064" cy="33832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9AA8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20 criticality-weighted questions across assurance, data exposure, resilience and AI provider terms.</a:t>
            </a:r>
            <a:endParaRPr lang="en-US" sz="950" dirty="0"/>
          </a:p>
        </p:txBody>
      </p:sp>
      <p:sp>
        <p:nvSpPr>
          <p:cNvPr id="18" name="Text 15"/>
          <p:cNvSpPr/>
          <p:nvPr/>
        </p:nvSpPr>
        <p:spPr>
          <a:xfrm>
            <a:off x="502920" y="6446520"/>
            <a:ext cx="4023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E74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aaowasi369v7.pages.dev  ·  Md. Abdullah Al Owasi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7100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00E"/>
          </a:solidFill>
          <a:ln w="12700">
            <a:solidFill>
              <a:srgbClr val="07100E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94360" y="502920"/>
            <a:ext cx="20116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6EE7B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GOVERNANCE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594360" y="877824"/>
            <a:ext cx="66751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F7FB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Risk exposure mapped against oversight depth.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822960" y="1828800"/>
            <a:ext cx="5486400" cy="3474720"/>
          </a:xfrm>
          <a:prstGeom prst="rect">
            <a:avLst/>
          </a:prstGeom>
          <a:solidFill>
            <a:srgbClr val="071713"/>
          </a:solidFill>
          <a:ln w="12700">
            <a:solidFill>
              <a:srgbClr val="28423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22960" y="3566160"/>
            <a:ext cx="5486400" cy="0"/>
          </a:xfrm>
          <a:prstGeom prst="line">
            <a:avLst/>
          </a:prstGeom>
          <a:noFill/>
          <a:ln w="12700">
            <a:solidFill>
              <a:srgbClr val="28423C">
                <a:alpha val="80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566160" y="1828800"/>
            <a:ext cx="0" cy="3474720"/>
          </a:xfrm>
          <a:prstGeom prst="line">
            <a:avLst/>
          </a:prstGeom>
          <a:noFill/>
          <a:ln w="12700">
            <a:solidFill>
              <a:srgbClr val="28423C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68680" y="1627632"/>
            <a:ext cx="1828800" cy="182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750" dirty="0">
                <a:solidFill>
                  <a:srgbClr val="6074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Higher oversight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4297680" y="5376672"/>
            <a:ext cx="2011680" cy="182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750" dirty="0">
                <a:solidFill>
                  <a:srgbClr val="6074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Higher inherent risk</a:t>
            </a:r>
            <a:endParaRPr lang="en-US" sz="750" dirty="0"/>
          </a:p>
        </p:txBody>
      </p:sp>
      <p:sp>
        <p:nvSpPr>
          <p:cNvPr id="10" name="Shape 8"/>
          <p:cNvSpPr/>
          <p:nvPr/>
        </p:nvSpPr>
        <p:spPr>
          <a:xfrm>
            <a:off x="2971800" y="2907792"/>
            <a:ext cx="384048" cy="384048"/>
          </a:xfrm>
          <a:prstGeom prst="ellipse">
            <a:avLst/>
          </a:prstGeom>
          <a:solidFill>
            <a:srgbClr val="6EE7B7"/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773168" y="2212848"/>
            <a:ext cx="384048" cy="384048"/>
          </a:xfrm>
          <a:prstGeom prst="ellipse">
            <a:avLst/>
          </a:prstGeom>
          <a:solidFill>
            <a:srgbClr val="67E8F9"/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010912" y="2816352"/>
            <a:ext cx="384048" cy="384048"/>
          </a:xfrm>
          <a:prstGeom prst="ellipse">
            <a:avLst/>
          </a:prstGeom>
          <a:solidFill>
            <a:srgbClr val="6EE7B7"/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273552" y="3364992"/>
            <a:ext cx="384048" cy="384048"/>
          </a:xfrm>
          <a:prstGeom prst="ellipse">
            <a:avLst/>
          </a:prstGeom>
          <a:solidFill>
            <a:srgbClr val="67E8F9"/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230368" y="2331720"/>
            <a:ext cx="384048" cy="384048"/>
          </a:xfrm>
          <a:prstGeom prst="ellipse">
            <a:avLst/>
          </a:prstGeom>
          <a:solidFill>
            <a:srgbClr val="6EE7B7"/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212848" y="2304288"/>
            <a:ext cx="384048" cy="384048"/>
          </a:xfrm>
          <a:prstGeom prst="ellipse">
            <a:avLst/>
          </a:prstGeom>
          <a:solidFill>
            <a:srgbClr val="67E8F9"/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903720" y="1783080"/>
            <a:ext cx="3977640" cy="914400"/>
          </a:xfrm>
          <a:prstGeom prst="roundRect">
            <a:avLst>
              <a:gd name="adj" fmla="val 8000"/>
            </a:avLst>
          </a:prstGeom>
          <a:solidFill>
            <a:srgbClr val="0B1A17">
              <a:alpha val="95000"/>
            </a:srgbClr>
          </a:solidFill>
          <a:ln w="12700">
            <a:solidFill>
              <a:srgbClr val="28423C">
                <a:alpha val="82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068312" y="2221992"/>
            <a:ext cx="3648456" cy="0"/>
          </a:xfrm>
          <a:prstGeom prst="line">
            <a:avLst/>
          </a:prstGeom>
          <a:noFill/>
          <a:ln w="12700">
            <a:solidFill>
              <a:srgbClr val="6EE7B7">
                <a:alpha val="80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104888" y="1947672"/>
            <a:ext cx="35753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7FB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NIST AI RMF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7104888" y="2350008"/>
            <a:ext cx="3575304" cy="2011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9AA8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Govern, Map, Measure and Manage applied to enterprise AI use-case logic.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6903720" y="2907792"/>
            <a:ext cx="3977640" cy="914400"/>
          </a:xfrm>
          <a:prstGeom prst="roundRect">
            <a:avLst>
              <a:gd name="adj" fmla="val 8000"/>
            </a:avLst>
          </a:prstGeom>
          <a:solidFill>
            <a:srgbClr val="0B1A17">
              <a:alpha val="95000"/>
            </a:srgbClr>
          </a:solidFill>
          <a:ln w="12700">
            <a:solidFill>
              <a:srgbClr val="28423C">
                <a:alpha val="82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7068312" y="3346704"/>
            <a:ext cx="3648456" cy="0"/>
          </a:xfrm>
          <a:prstGeom prst="line">
            <a:avLst/>
          </a:prstGeom>
          <a:noFill/>
          <a:ln w="12700">
            <a:solidFill>
              <a:srgbClr val="67E8F9">
                <a:alpha val="8000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104888" y="3072384"/>
            <a:ext cx="35753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7FB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ISO/IEC 42001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7104888" y="3474720"/>
            <a:ext cx="3575304" cy="2011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9AA8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Management-system structure for AI accountability and operating cadence.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6903720" y="4032504"/>
            <a:ext cx="3977640" cy="914400"/>
          </a:xfrm>
          <a:prstGeom prst="roundRect">
            <a:avLst>
              <a:gd name="adj" fmla="val 8000"/>
            </a:avLst>
          </a:prstGeom>
          <a:solidFill>
            <a:srgbClr val="0B1A17">
              <a:alpha val="95000"/>
            </a:srgbClr>
          </a:solidFill>
          <a:ln w="12700">
            <a:solidFill>
              <a:srgbClr val="28423C">
                <a:alpha val="82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068312" y="4471416"/>
            <a:ext cx="3648456" cy="0"/>
          </a:xfrm>
          <a:prstGeom prst="line">
            <a:avLst/>
          </a:prstGeom>
          <a:noFill/>
          <a:ln w="12700">
            <a:solidFill>
              <a:srgbClr val="F5C542">
                <a:alpha val="8000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104888" y="4197096"/>
            <a:ext cx="35753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7FB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EU AI Act Article 50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7104888" y="4599432"/>
            <a:ext cx="3575304" cy="2011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9AA8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Transparency lens for interactive and synthetic AI outputs where applicable.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502920" y="6446520"/>
            <a:ext cx="4023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E74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aaowasi369v7.pages.dev  ·  Md. Abdullah Al Owasi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7100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00E"/>
          </a:solidFill>
          <a:ln w="12700">
            <a:solidFill>
              <a:srgbClr val="07100E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94360" y="502920"/>
            <a:ext cx="2194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6EE7B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THIRD-PARTY RISK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594360" y="877824"/>
            <a:ext cx="58521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F7FB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Vendor scrutiny changes with exposure.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685800" y="2057400"/>
            <a:ext cx="2331720" cy="1143000"/>
          </a:xfrm>
          <a:prstGeom prst="roundRect">
            <a:avLst>
              <a:gd name="adj" fmla="val 6400"/>
            </a:avLst>
          </a:prstGeom>
          <a:solidFill>
            <a:srgbClr val="0B1A17">
              <a:alpha val="95000"/>
            </a:srgbClr>
          </a:solidFill>
          <a:ln w="12700">
            <a:solidFill>
              <a:srgbClr val="28423C">
                <a:alpha val="82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50392" y="2496312"/>
            <a:ext cx="2002536" cy="0"/>
          </a:xfrm>
          <a:prstGeom prst="line">
            <a:avLst/>
          </a:prstGeom>
          <a:noFill/>
          <a:ln w="12700">
            <a:solidFill>
              <a:srgbClr val="6EE7B7">
                <a:alpha val="8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86968" y="2221992"/>
            <a:ext cx="19293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7FB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Criticality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886968" y="2624328"/>
            <a:ext cx="1929384" cy="4297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9AA8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Tier and business reliance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3081528" y="2496312"/>
            <a:ext cx="310896" cy="320040"/>
          </a:xfrm>
          <a:prstGeom prst="chevron">
            <a:avLst/>
          </a:prstGeom>
          <a:solidFill>
            <a:srgbClr val="6EE7B7">
              <a:alpha val="80000"/>
            </a:srgbClr>
          </a:solidFill>
          <a:ln w="12700">
            <a:solidFill>
              <a:srgbClr val="6EE7B7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502152" y="2057400"/>
            <a:ext cx="2331720" cy="1143000"/>
          </a:xfrm>
          <a:prstGeom prst="roundRect">
            <a:avLst>
              <a:gd name="adj" fmla="val 6400"/>
            </a:avLst>
          </a:prstGeom>
          <a:solidFill>
            <a:srgbClr val="0B1A17">
              <a:alpha val="95000"/>
            </a:srgbClr>
          </a:solidFill>
          <a:ln w="12700">
            <a:solidFill>
              <a:srgbClr val="28423C">
                <a:alpha val="82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666744" y="2496312"/>
            <a:ext cx="2002536" cy="0"/>
          </a:xfrm>
          <a:prstGeom prst="line">
            <a:avLst/>
          </a:prstGeom>
          <a:noFill/>
          <a:ln w="12700">
            <a:solidFill>
              <a:srgbClr val="67E8F9">
                <a:alpha val="80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703320" y="2221992"/>
            <a:ext cx="19293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7FB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Data Exposure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3703320" y="2624328"/>
            <a:ext cx="1929384" cy="4297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9AA8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Sensitive / regulated / operational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5897880" y="2496312"/>
            <a:ext cx="310896" cy="320040"/>
          </a:xfrm>
          <a:prstGeom prst="chevron">
            <a:avLst/>
          </a:prstGeom>
          <a:solidFill>
            <a:srgbClr val="6EE7B7">
              <a:alpha val="80000"/>
            </a:srgbClr>
          </a:solidFill>
          <a:ln w="12700">
            <a:solidFill>
              <a:srgbClr val="6EE7B7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318504" y="2057400"/>
            <a:ext cx="2331720" cy="1143000"/>
          </a:xfrm>
          <a:prstGeom prst="roundRect">
            <a:avLst>
              <a:gd name="adj" fmla="val 6400"/>
            </a:avLst>
          </a:prstGeom>
          <a:solidFill>
            <a:srgbClr val="0B1A17">
              <a:alpha val="95000"/>
            </a:srgbClr>
          </a:solidFill>
          <a:ln w="12700">
            <a:solidFill>
              <a:srgbClr val="28423C">
                <a:alpha val="82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483096" y="2496312"/>
            <a:ext cx="2002536" cy="0"/>
          </a:xfrm>
          <a:prstGeom prst="line">
            <a:avLst/>
          </a:prstGeom>
          <a:noFill/>
          <a:ln w="12700">
            <a:solidFill>
              <a:srgbClr val="6EE7B7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519672" y="2221992"/>
            <a:ext cx="19293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7FB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State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6519672" y="2624328"/>
            <a:ext cx="1929384" cy="4297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9AA8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Assurance, security and privacy proof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8714232" y="2496312"/>
            <a:ext cx="310896" cy="320040"/>
          </a:xfrm>
          <a:prstGeom prst="chevron">
            <a:avLst/>
          </a:prstGeom>
          <a:solidFill>
            <a:srgbClr val="6EE7B7">
              <a:alpha val="80000"/>
            </a:srgbClr>
          </a:solidFill>
          <a:ln w="12700">
            <a:solidFill>
              <a:srgbClr val="6EE7B7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134856" y="2057400"/>
            <a:ext cx="2331720" cy="1143000"/>
          </a:xfrm>
          <a:prstGeom prst="roundRect">
            <a:avLst>
              <a:gd name="adj" fmla="val 6400"/>
            </a:avLst>
          </a:prstGeom>
          <a:solidFill>
            <a:srgbClr val="0B1A17">
              <a:alpha val="95000"/>
            </a:srgbClr>
          </a:solidFill>
          <a:ln w="12700">
            <a:solidFill>
              <a:srgbClr val="28423C">
                <a:alpha val="82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299448" y="2496312"/>
            <a:ext cx="2002536" cy="0"/>
          </a:xfrm>
          <a:prstGeom prst="line">
            <a:avLst/>
          </a:prstGeom>
          <a:noFill/>
          <a:ln w="12700">
            <a:solidFill>
              <a:srgbClr val="67E8F9">
                <a:alpha val="8000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336024" y="2221992"/>
            <a:ext cx="19293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7FB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Decision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9336024" y="2624328"/>
            <a:ext cx="1929384" cy="4297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9AA8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Approve, control, remediate or reject</a:t>
            </a:r>
            <a:endParaRPr lang="en-US" sz="950" dirty="0"/>
          </a:p>
        </p:txBody>
      </p:sp>
      <p:graphicFrame>
        <p:nvGraphicFramePr>
          <p:cNvPr id="24" name="Chart 0" descr=""/>
          <p:cNvGraphicFramePr/>
          <p:nvPr/>
        </p:nvGraphicFramePr>
        <p:xfrm>
          <a:off x="1005840" y="4023360"/>
          <a:ext cx="2788920" cy="18288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25" name="Shape 22"/>
          <p:cNvSpPr/>
          <p:nvPr/>
        </p:nvSpPr>
        <p:spPr>
          <a:xfrm>
            <a:off x="4572000" y="4023360"/>
            <a:ext cx="6126480" cy="1234440"/>
          </a:xfrm>
          <a:prstGeom prst="roundRect">
            <a:avLst>
              <a:gd name="adj" fmla="val 5926"/>
            </a:avLst>
          </a:prstGeom>
          <a:solidFill>
            <a:srgbClr val="0B1A17">
              <a:alpha val="95000"/>
            </a:srgbClr>
          </a:solidFill>
          <a:ln w="12700">
            <a:solidFill>
              <a:srgbClr val="28423C">
                <a:alpha val="82000"/>
              </a:srgbClr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4736592" y="4462272"/>
            <a:ext cx="5797296" cy="0"/>
          </a:xfrm>
          <a:prstGeom prst="line">
            <a:avLst/>
          </a:prstGeom>
          <a:noFill/>
          <a:ln w="12700">
            <a:solidFill>
              <a:srgbClr val="6EE7B7">
                <a:alpha val="80000"/>
              </a:srgbClr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4773168" y="4187952"/>
            <a:ext cx="57241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7FB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Executive utility</a:t>
            </a:r>
            <a:endParaRPr lang="en-US" sz="1200" dirty="0"/>
          </a:p>
        </p:txBody>
      </p:sp>
      <p:sp>
        <p:nvSpPr>
          <p:cNvPr id="28" name="Text 25"/>
          <p:cNvSpPr/>
          <p:nvPr/>
        </p:nvSpPr>
        <p:spPr>
          <a:xfrm>
            <a:off x="4773168" y="4590288"/>
            <a:ext cx="5724144" cy="52120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9AA8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decision trail gives security, procurement, legal and business owners one common logic for vendor acceptance and residual-risk treatment.</a:t>
            </a:r>
            <a:endParaRPr lang="en-US" sz="950" dirty="0"/>
          </a:p>
        </p:txBody>
      </p:sp>
      <p:sp>
        <p:nvSpPr>
          <p:cNvPr id="29" name="Text 26"/>
          <p:cNvSpPr/>
          <p:nvPr/>
        </p:nvSpPr>
        <p:spPr>
          <a:xfrm>
            <a:off x="502920" y="6446520"/>
            <a:ext cx="4023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E74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aaowasi369v7.pages.dev  ·  Md. Abdullah Al Owasi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7100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00E"/>
          </a:solidFill>
          <a:ln w="12700">
            <a:solidFill>
              <a:srgbClr val="07100E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94360" y="685800"/>
            <a:ext cx="1828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6EE7B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CONVERSATION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594360" y="1097280"/>
            <a:ext cx="61264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F7FB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Bring the hard governance problem.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640080" y="1965960"/>
            <a:ext cx="6217920" cy="6583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9AA8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strongest fit is a role where technology risk, AI governance, control evidence and third-party assurance must become operating systems rather than static documentation.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7726680" y="1143000"/>
            <a:ext cx="3611880" cy="932688"/>
          </a:xfrm>
          <a:prstGeom prst="roundRect">
            <a:avLst>
              <a:gd name="adj" fmla="val 7843"/>
            </a:avLst>
          </a:prstGeom>
          <a:solidFill>
            <a:srgbClr val="0B1A17">
              <a:alpha val="95000"/>
            </a:srgbClr>
          </a:solidFill>
          <a:ln w="12700">
            <a:solidFill>
              <a:srgbClr val="28423C">
                <a:alpha val="82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891272" y="1581912"/>
            <a:ext cx="3282696" cy="0"/>
          </a:xfrm>
          <a:prstGeom prst="line">
            <a:avLst/>
          </a:prstGeom>
          <a:noFill/>
          <a:ln w="12700">
            <a:solidFill>
              <a:srgbClr val="6EE7B7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927848" y="1307592"/>
            <a:ext cx="32095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7FB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Website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927848" y="1709928"/>
            <a:ext cx="3209544" cy="21945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9AA8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aaowasi369v7.pages.dev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7726680" y="2331720"/>
            <a:ext cx="3611880" cy="932688"/>
          </a:xfrm>
          <a:prstGeom prst="roundRect">
            <a:avLst>
              <a:gd name="adj" fmla="val 7843"/>
            </a:avLst>
          </a:prstGeom>
          <a:solidFill>
            <a:srgbClr val="0B1A17">
              <a:alpha val="95000"/>
            </a:srgbClr>
          </a:solidFill>
          <a:ln w="12700">
            <a:solidFill>
              <a:srgbClr val="28423C">
                <a:alpha val="82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891272" y="2770632"/>
            <a:ext cx="3282696" cy="0"/>
          </a:xfrm>
          <a:prstGeom prst="line">
            <a:avLst/>
          </a:prstGeom>
          <a:noFill/>
          <a:ln w="12700">
            <a:solidFill>
              <a:srgbClr val="67E8F9">
                <a:alpha val="80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927848" y="2496312"/>
            <a:ext cx="32095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7FB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Email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927848" y="2898648"/>
            <a:ext cx="3209544" cy="21945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9AA8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abdullahalowasi369@gmail.com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7726680" y="3520440"/>
            <a:ext cx="3611880" cy="932688"/>
          </a:xfrm>
          <a:prstGeom prst="roundRect">
            <a:avLst>
              <a:gd name="adj" fmla="val 7843"/>
            </a:avLst>
          </a:prstGeom>
          <a:solidFill>
            <a:srgbClr val="0B1A17">
              <a:alpha val="95000"/>
            </a:srgbClr>
          </a:solidFill>
          <a:ln w="12700">
            <a:solidFill>
              <a:srgbClr val="28423C">
                <a:alpha val="82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891272" y="3959352"/>
            <a:ext cx="3282696" cy="0"/>
          </a:xfrm>
          <a:prstGeom prst="line">
            <a:avLst/>
          </a:prstGeom>
          <a:noFill/>
          <a:ln w="12700">
            <a:solidFill>
              <a:srgbClr val="F5C542">
                <a:alpha val="80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927848" y="3685032"/>
            <a:ext cx="32095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7FB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Profiles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7927848" y="4087368"/>
            <a:ext cx="3209544" cy="21945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9AA8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LinkedIn · GitHub · X · Instagram · Facebook · WhatsApp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502920" y="6446520"/>
            <a:ext cx="4023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E74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aaowasi369v7.pages.dev  ·  Md. Abdullah Al Owasi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aaowasi369v7.pages.dev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Md. Abdullah Al Owasi Governance Showcase</dc:title>
  <dc:subject>Technology Risk, GRC, TPRM and AI Governance portfolio</dc:subject>
  <dc:creator>Md. Abdullah Al Owasi</dc:creator>
  <cp:lastModifiedBy>Md. Abdullah Al Owasi</cp:lastModifiedBy>
  <cp:revision>1</cp:revision>
  <dcterms:created xsi:type="dcterms:W3CDTF">2026-08-17T04:48:21Z</dcterms:created>
  <dcterms:modified xsi:type="dcterms:W3CDTF">2026-08-17T04:48:21Z</dcterms:modified>
</cp:coreProperties>
</file>